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72" r:id="rId4"/>
    <p:sldId id="273" r:id="rId5"/>
    <p:sldId id="274" r:id="rId6"/>
    <p:sldId id="259" r:id="rId7"/>
    <p:sldId id="263" r:id="rId8"/>
    <p:sldId id="264" r:id="rId9"/>
    <p:sldId id="265" r:id="rId10"/>
    <p:sldId id="266" r:id="rId11"/>
    <p:sldId id="275" r:id="rId12"/>
    <p:sldId id="276" r:id="rId13"/>
    <p:sldId id="268" r:id="rId14"/>
    <p:sldId id="277" r:id="rId15"/>
    <p:sldId id="278" r:id="rId16"/>
    <p:sldId id="279" r:id="rId17"/>
    <p:sldId id="280" r:id="rId18"/>
    <p:sldId id="281" r:id="rId19"/>
    <p:sldId id="282" r:id="rId20"/>
    <p:sldId id="283"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ABATSHA FORCE OF CHANGE: LOGO</a:t>
            </a:r>
            <a:endParaRPr lang="en-US" dirty="0"/>
          </a:p>
        </p:txBody>
      </p:sp>
      <p:sp>
        <p:nvSpPr>
          <p:cNvPr id="3" name="Subtitle 2"/>
          <p:cNvSpPr>
            <a:spLocks noGrp="1"/>
          </p:cNvSpPr>
          <p:nvPr>
            <p:ph type="subTitle" idx="1"/>
          </p:nvPr>
        </p:nvSpPr>
        <p:spPr/>
        <p:txBody>
          <a:bodyPr/>
          <a:lstStyle/>
          <a:p>
            <a:r>
              <a:rPr lang="en-US" dirty="0" smtClean="0">
                <a:solidFill>
                  <a:schemeClr val="bg1"/>
                </a:solidFill>
              </a:rPr>
              <a:t>ELECTION POSTPONED IS DEMOCRACY DENIED</a:t>
            </a:r>
          </a:p>
          <a:p>
            <a:endParaRPr lang="en-US" dirty="0"/>
          </a:p>
          <a:p>
            <a:endParaRPr lang="en-US" dirty="0"/>
          </a:p>
        </p:txBody>
      </p:sp>
      <p:pic>
        <p:nvPicPr>
          <p:cNvPr id="4" name="Picture 3"/>
          <p:cNvPicPr>
            <a:picLocks noChangeAspect="1"/>
          </p:cNvPicPr>
          <p:nvPr/>
        </p:nvPicPr>
        <p:blipFill>
          <a:blip r:embed="rId2"/>
          <a:stretch>
            <a:fillRect/>
          </a:stretch>
        </p:blipFill>
        <p:spPr>
          <a:xfrm>
            <a:off x="8285019" y="2939011"/>
            <a:ext cx="3906981" cy="3918989"/>
          </a:xfrm>
          <a:prstGeom prst="rect">
            <a:avLst/>
          </a:prstGeom>
        </p:spPr>
      </p:pic>
    </p:spTree>
    <p:extLst>
      <p:ext uri="{BB962C8B-B14F-4D97-AF65-F5344CB8AC3E}">
        <p14:creationId xmlns:p14="http://schemas.microsoft.com/office/powerpoint/2010/main" val="299434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from other </a:t>
            </a:r>
            <a:r>
              <a:rPr lang="en-US" dirty="0" smtClean="0"/>
              <a:t>countries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We find the answer to this question using two references</a:t>
            </a:r>
          </a:p>
          <a:p>
            <a:r>
              <a:rPr lang="en-US" dirty="0" smtClean="0"/>
              <a:t>Firstly that other countries adhered to strict Covid 19 regulations: </a:t>
            </a:r>
            <a:r>
              <a:rPr lang="en-ZA" dirty="0"/>
              <a:t>One of the first steps that EMBs or state institutions took to limit infection risk, often in collaboration with health ministries, was to introduce health and safety guidelines for the election. The guidelines typically focused on the voting operations or the entire electoral cycle (nomination processes, training, voter registration, campaigning, voting operations, set-up of polling stations, counting and tabulation, result announcements). </a:t>
            </a:r>
            <a:endParaRPr lang="en-US" dirty="0" smtClean="0"/>
          </a:p>
          <a:p>
            <a:r>
              <a:rPr lang="en-US" dirty="0" smtClean="0"/>
              <a:t>Secondly from 2020/2021 Bi-elections. IEC proved its readiness by ensuring that By-elections during Covid were successfully held. It is also evident that health and safety guidelines were followed as there were no new infections reported of the virus. </a:t>
            </a: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304001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from other </a:t>
            </a:r>
            <a:r>
              <a:rPr lang="en-US" dirty="0" smtClean="0"/>
              <a:t>countries</a:t>
            </a:r>
            <a:endParaRPr lang="en-US" dirty="0"/>
          </a:p>
        </p:txBody>
      </p:sp>
      <p:sp>
        <p:nvSpPr>
          <p:cNvPr id="3" name="Content Placeholder 2"/>
          <p:cNvSpPr>
            <a:spLocks noGrp="1"/>
          </p:cNvSpPr>
          <p:nvPr>
            <p:ph idx="1"/>
          </p:nvPr>
        </p:nvSpPr>
        <p:spPr/>
        <p:txBody>
          <a:bodyPr/>
          <a:lstStyle/>
          <a:p>
            <a:r>
              <a:rPr lang="en-US" dirty="0" smtClean="0"/>
              <a:t>We can also not turn a blind eye to the fact that in some countries the voter turn out was very poor for many reasons with a highlight of fear of contracting the disease. </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33859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40328"/>
            <a:ext cx="8825659" cy="2216728"/>
          </a:xfrm>
        </p:spPr>
        <p:txBody>
          <a:bodyPr/>
          <a:lstStyle/>
          <a:p>
            <a:pPr marL="342900" lvl="0" indent="-342900">
              <a:spcBef>
                <a:spcPts val="1000"/>
              </a:spcBef>
              <a:buClr>
                <a:srgbClr val="1E5155">
                  <a:lumMod val="40000"/>
                  <a:lumOff val="60000"/>
                </a:srgbClr>
              </a:buClr>
              <a:buSzPct val="80000"/>
              <a:buFont typeface="Wingdings 3" charset="2"/>
              <a:buChar char=""/>
            </a:pPr>
            <a:r>
              <a:rPr lang="en-US" dirty="0" smtClean="0"/>
              <a:t>Continuation</a:t>
            </a:r>
            <a:br>
              <a:rPr lang="en-US" dirty="0" smtClean="0"/>
            </a:br>
            <a:r>
              <a:rPr lang="en-US" sz="2000" dirty="0" smtClean="0"/>
              <a:t>* </a:t>
            </a:r>
            <a:r>
              <a:rPr lang="en-US" sz="2000" dirty="0">
                <a:solidFill>
                  <a:prstClr val="white"/>
                </a:solidFill>
              </a:rPr>
              <a:t>We can also not turn a blind eye to the fact that in some countries the voter turn out was very poor for many reasons with a highlight of fear of contracting the disease. </a:t>
            </a:r>
            <a:br>
              <a:rPr lang="en-US" sz="2000" dirty="0">
                <a:solidFill>
                  <a:prstClr val="white"/>
                </a:solidFill>
              </a:rPr>
            </a:br>
            <a:endParaRPr lang="en-US" dirty="0"/>
          </a:p>
        </p:txBody>
      </p:sp>
      <p:sp>
        <p:nvSpPr>
          <p:cNvPr id="3" name="Text Placeholder 2"/>
          <p:cNvSpPr>
            <a:spLocks noGrp="1"/>
          </p:cNvSpPr>
          <p:nvPr>
            <p:ph type="body" sz="half" idx="2"/>
          </p:nvPr>
        </p:nvSpPr>
        <p:spPr>
          <a:xfrm>
            <a:off x="1154954" y="2521527"/>
            <a:ext cx="8825659" cy="3422073"/>
          </a:xfrm>
        </p:spPr>
        <p:txBody>
          <a:bodyPr/>
          <a:lstStyle/>
          <a:p>
            <a:r>
              <a:rPr lang="en-US" sz="4200" dirty="0" smtClean="0">
                <a:solidFill>
                  <a:srgbClr val="EBEBEB"/>
                </a:solidFill>
              </a:rPr>
              <a:t>RECOMMENDATION</a:t>
            </a:r>
          </a:p>
          <a:p>
            <a:pPr marL="342900" indent="-342900">
              <a:buFont typeface="Arial" panose="020B0604020202020204" pitchFamily="34" charset="0"/>
              <a:buChar char="•"/>
            </a:pPr>
            <a:r>
              <a:rPr lang="en-US" sz="2000" dirty="0" smtClean="0">
                <a:solidFill>
                  <a:srgbClr val="EBEBEB"/>
                </a:solidFill>
              </a:rPr>
              <a:t>Voter education must go hand in hand with health education</a:t>
            </a:r>
          </a:p>
          <a:p>
            <a:pPr marL="342900" indent="-342900">
              <a:buFont typeface="Arial" panose="020B0604020202020204" pitchFamily="34" charset="0"/>
              <a:buChar char="•"/>
            </a:pPr>
            <a:r>
              <a:rPr lang="en-US" sz="2000" dirty="0" smtClean="0">
                <a:solidFill>
                  <a:srgbClr val="EBEBEB"/>
                </a:solidFill>
              </a:rPr>
              <a:t>Vaccination Roll out  speed should increase  together with indigenous ways of staying healthy and safe, because we cant just be obsessed with external vaccines when we have indigenous ways of staying health and they proved to be effective. </a:t>
            </a:r>
          </a:p>
          <a:p>
            <a:pPr marL="342900" indent="-342900">
              <a:buFont typeface="Arial" panose="020B0604020202020204" pitchFamily="34" charset="0"/>
              <a:buChar char="•"/>
            </a:pPr>
            <a:r>
              <a:rPr lang="en-US" sz="2000" dirty="0" smtClean="0">
                <a:solidFill>
                  <a:srgbClr val="EBEBEB"/>
                </a:solidFill>
              </a:rPr>
              <a:t>Those really scared must consider special vote registration</a:t>
            </a:r>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03176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Free &amp; Fair Elections</a:t>
            </a:r>
            <a:endParaRPr lang="en-US" dirty="0"/>
          </a:p>
        </p:txBody>
      </p:sp>
      <p:sp>
        <p:nvSpPr>
          <p:cNvPr id="3" name="Content Placeholder 2"/>
          <p:cNvSpPr>
            <a:spLocks noGrp="1"/>
          </p:cNvSpPr>
          <p:nvPr>
            <p:ph idx="1"/>
          </p:nvPr>
        </p:nvSpPr>
        <p:spPr/>
        <p:txBody>
          <a:bodyPr/>
          <a:lstStyle/>
          <a:p>
            <a:r>
              <a:rPr lang="en-US" dirty="0" smtClean="0"/>
              <a:t>It is important for us to highlight that local elections are about community activism and less about political parties. The miseducation from our young age to automatically think ‘Political parties’ at the mention of the word election must come to an end.</a:t>
            </a:r>
          </a:p>
          <a:p>
            <a:r>
              <a:rPr lang="en-US" dirty="0" smtClean="0"/>
              <a:t>Every community normally has an individual/s that we go to when experiencing problems and it is sad that when we vote we do not then vote for those people but instead for a party. So if you vote for a party It means that party must be available for your challenges. </a:t>
            </a:r>
          </a:p>
          <a:p>
            <a:r>
              <a:rPr lang="en-US" dirty="0" smtClean="0"/>
              <a:t>So when we speak of Free elections we agree that candidates must have access to their voters for information sharing but we also argue that information sharing can be done in various innovative ways including door to door .</a:t>
            </a:r>
          </a:p>
          <a:p>
            <a:pPr marL="0" indent="0">
              <a:buNone/>
            </a:pP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397384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to Free &amp; Fair </a:t>
            </a:r>
            <a:r>
              <a:rPr lang="en-US" dirty="0" smtClean="0"/>
              <a:t>Elections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notion that door to door is not possible is not true, because the Covid 19 regulations does not stop us from visiting each other.</a:t>
            </a:r>
          </a:p>
          <a:p>
            <a:r>
              <a:rPr lang="en-US" dirty="0" smtClean="0"/>
              <a:t>The argument of difficulty to campaign because of public meeting is also not sufficient for two reasons: Firstly we were between level 1 and 3 for quite some time now and  there Parties had enough time to elect their candidate using their internal process and to hold public meetings. </a:t>
            </a:r>
            <a:r>
              <a:rPr lang="en-US" dirty="0"/>
              <a:t>W</a:t>
            </a:r>
            <a:r>
              <a:rPr lang="en-US" dirty="0" smtClean="0"/>
              <a:t>e even saw some parties having public rallies and protests during those Levels.</a:t>
            </a:r>
          </a:p>
          <a:p>
            <a:r>
              <a:rPr lang="en-US" dirty="0" smtClean="0"/>
              <a:t>Like we said above, this tight situation will give us real free &amp; fair elections because it will reduce populism which creates illusion, propaganda and deceives decision making and instead increase content sharing for an informed decision which is the true purpose of elections.</a:t>
            </a: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377098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to Free &amp; Fair </a:t>
            </a:r>
            <a:r>
              <a:rPr lang="en-US" dirty="0" smtClean="0"/>
              <a:t>Elections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Fairness should be applicable both to candidate and the voter just like Freeness. And the question then is: is it Fair to the voter to postpone elections when ongoing corruption in municipalities proven by the Auditor is ongoing?</a:t>
            </a:r>
          </a:p>
          <a:p>
            <a:r>
              <a:rPr lang="en-US" dirty="0" smtClean="0"/>
              <a:t>Is it Fair to the voter to postpone elections when they sleep hungry yet Food parcels are passing their doors and Covid 19 relief funds gets looted</a:t>
            </a:r>
          </a:p>
          <a:p>
            <a:r>
              <a:rPr lang="en-US" dirty="0" smtClean="0"/>
              <a:t>Is it fair for the voter to die with fear of Covid 19 yet already survived the pandemic of poverty through hope and resilience. </a:t>
            </a:r>
          </a:p>
          <a:p>
            <a:r>
              <a:rPr lang="en-US" dirty="0" smtClean="0"/>
              <a:t>The most Fair thing is not to say  elections should be postpone in consideration of the poor because they suffer the most during this pandemic, but to offer meaningful health protocols to allow them to go and vote for change of their situations. </a:t>
            </a:r>
          </a:p>
          <a:p>
            <a:r>
              <a:rPr lang="en-US" dirty="0" smtClean="0"/>
              <a:t>These elections will be the most fair because they have revealed the kind of leadership we have and now they will allow us to judge them through votes</a:t>
            </a: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61209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to Free &amp; Fair </a:t>
            </a:r>
            <a:r>
              <a:rPr lang="en-US" dirty="0" smtClean="0"/>
              <a:t>Elections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But fairness also requires IEC to bring their offices to townships so that we can do walk in’s for voter registration and not just rely on a one weekend. </a:t>
            </a:r>
          </a:p>
          <a:p>
            <a:r>
              <a:rPr lang="en-US" dirty="0" smtClean="0"/>
              <a:t>IEC must continue to partner with Civic organizations like they did with Abatsha Force of Change 2019 to increase voter education, but also make more use of social media platforms where young people are. </a:t>
            </a:r>
          </a:p>
          <a:p>
            <a:r>
              <a:rPr lang="en-US" dirty="0" smtClean="0"/>
              <a:t>IEC must partner with department of education to do voter education as a curriculum but further allow voter registration to take place in schools and higher learning institutions cause that is where all young people are.</a:t>
            </a:r>
          </a:p>
          <a:p>
            <a:r>
              <a:rPr lang="en-US" dirty="0" smtClean="0"/>
              <a:t>Fairness is hiring new fresh/young presiding officers and not recycle old officers loyal to parties whom under their watch we had unfair elections due to rigging of votes and dysfunctional machines that made people vote twice</a:t>
            </a:r>
            <a:endParaRPr lang="en-US" dirty="0"/>
          </a:p>
        </p:txBody>
      </p:sp>
      <p:pic>
        <p:nvPicPr>
          <p:cNvPr id="4" name="Picture 3"/>
          <p:cNvPicPr>
            <a:picLocks noChangeAspect="1"/>
          </p:cNvPicPr>
          <p:nvPr/>
        </p:nvPicPr>
        <p:blipFill>
          <a:blip r:embed="rId2"/>
          <a:stretch>
            <a:fillRect/>
          </a:stretch>
        </p:blipFill>
        <p:spPr>
          <a:xfrm>
            <a:off x="10014750" y="1"/>
            <a:ext cx="2177249" cy="2189018"/>
          </a:xfrm>
          <a:prstGeom prst="rect">
            <a:avLst/>
          </a:prstGeom>
        </p:spPr>
      </p:pic>
    </p:spTree>
    <p:extLst>
      <p:ext uri="{BB962C8B-B14F-4D97-AF65-F5344CB8AC3E}">
        <p14:creationId xmlns:p14="http://schemas.microsoft.com/office/powerpoint/2010/main" val="106018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to Free &amp; Fair </a:t>
            </a:r>
            <a:r>
              <a:rPr lang="en-US" dirty="0" smtClean="0"/>
              <a:t>Elections</a:t>
            </a:r>
            <a:endParaRPr lang="en-US" dirty="0"/>
          </a:p>
        </p:txBody>
      </p:sp>
      <p:sp>
        <p:nvSpPr>
          <p:cNvPr id="3" name="Content Placeholder 2"/>
          <p:cNvSpPr>
            <a:spLocks noGrp="1"/>
          </p:cNvSpPr>
          <p:nvPr>
            <p:ph idx="1"/>
          </p:nvPr>
        </p:nvSpPr>
        <p:spPr/>
        <p:txBody>
          <a:bodyPr/>
          <a:lstStyle/>
          <a:p>
            <a:r>
              <a:rPr lang="en-US" dirty="0" smtClean="0"/>
              <a:t>Unfairness is when parties argue to hold on to power when their term is over. </a:t>
            </a:r>
          </a:p>
          <a:p>
            <a:r>
              <a:rPr lang="en-US" dirty="0" smtClean="0"/>
              <a:t>Fairness is when parties together with citizens and all stakeholders combine heads in seeking for a best way to have these local elections as scheduled or no later than 2021 if it may be the case. </a:t>
            </a:r>
          </a:p>
          <a:p>
            <a:r>
              <a:rPr lang="en-US" dirty="0" smtClean="0"/>
              <a:t>IEC keeps declaring that they are ready because they prepared anyway under tough conditions and that is true leadership</a:t>
            </a:r>
          </a:p>
          <a:p>
            <a:r>
              <a:rPr lang="en-US" dirty="0" smtClean="0"/>
              <a:t>The third wave was predicted last year already and vaccination roll out delayed, but whether or not for sound reason, alternative should have been put to place and chances are we do have a solution here in Africa but we are just blocked by our obsession to receive vaccines from the outside world.</a:t>
            </a:r>
            <a:endParaRPr lang="en-US" dirty="0"/>
          </a:p>
        </p:txBody>
      </p:sp>
      <p:pic>
        <p:nvPicPr>
          <p:cNvPr id="4" name="Picture 3"/>
          <p:cNvPicPr>
            <a:picLocks noChangeAspect="1"/>
          </p:cNvPicPr>
          <p:nvPr/>
        </p:nvPicPr>
        <p:blipFill>
          <a:blip r:embed="rId2"/>
          <a:stretch>
            <a:fillRect/>
          </a:stretch>
        </p:blipFill>
        <p:spPr>
          <a:xfrm>
            <a:off x="9936284" y="0"/>
            <a:ext cx="2255716" cy="2267909"/>
          </a:xfrm>
          <a:prstGeom prst="rect">
            <a:avLst/>
          </a:prstGeom>
        </p:spPr>
      </p:pic>
    </p:spTree>
    <p:extLst>
      <p:ext uri="{BB962C8B-B14F-4D97-AF65-F5344CB8AC3E}">
        <p14:creationId xmlns:p14="http://schemas.microsoft.com/office/powerpoint/2010/main" val="401321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to Free &amp; Fair </a:t>
            </a:r>
            <a:r>
              <a:rPr lang="en-US" dirty="0" smtClean="0"/>
              <a:t>Elections</a:t>
            </a:r>
            <a:br>
              <a:rPr lang="en-US" dirty="0" smtClean="0"/>
            </a:br>
            <a:endParaRPr lang="en-US" dirty="0"/>
          </a:p>
        </p:txBody>
      </p:sp>
      <p:sp>
        <p:nvSpPr>
          <p:cNvPr id="3" name="Content Placeholder 2"/>
          <p:cNvSpPr>
            <a:spLocks noGrp="1"/>
          </p:cNvSpPr>
          <p:nvPr>
            <p:ph idx="1"/>
          </p:nvPr>
        </p:nvSpPr>
        <p:spPr/>
        <p:txBody>
          <a:bodyPr/>
          <a:lstStyle/>
          <a:p>
            <a:r>
              <a:rPr lang="en-US" dirty="0" smtClean="0"/>
              <a:t>The constitution indeed does not stipulate how campaigning should look like but the electoral act that speaks to behavior has for many years not been followed. Hence we maintain that fairness will display itself under Covid 19 because people will not be canvassed as they walk in to stations and end up making impulsive instead of informed decision. The style of Political parties to be at the gates of VD’s singing and insulting others is not just </a:t>
            </a:r>
            <a:r>
              <a:rPr lang="en-US" dirty="0"/>
              <a:t>u</a:t>
            </a:r>
            <a:r>
              <a:rPr lang="en-US" dirty="0" smtClean="0"/>
              <a:t>nfair on its own which is something we have been highlighting but it makes voters to feel intimidated and therefore end up not voting freely.</a:t>
            </a:r>
          </a:p>
          <a:p>
            <a:r>
              <a:rPr lang="en-US" dirty="0" smtClean="0"/>
              <a:t>We also happy that the IEC said it will make Voter’s Roll available for inspection, because again its unfair that people who are deceased are still in the voters roll.</a:t>
            </a:r>
            <a:endParaRPr lang="en-US" dirty="0"/>
          </a:p>
        </p:txBody>
      </p:sp>
      <p:pic>
        <p:nvPicPr>
          <p:cNvPr id="4" name="Picture 3"/>
          <p:cNvPicPr>
            <a:picLocks noChangeAspect="1"/>
          </p:cNvPicPr>
          <p:nvPr/>
        </p:nvPicPr>
        <p:blipFill>
          <a:blip r:embed="rId2"/>
          <a:stretch>
            <a:fillRect/>
          </a:stretch>
        </p:blipFill>
        <p:spPr>
          <a:xfrm>
            <a:off x="9936284" y="0"/>
            <a:ext cx="2255716" cy="2267909"/>
          </a:xfrm>
          <a:prstGeom prst="rect">
            <a:avLst/>
          </a:prstGeom>
        </p:spPr>
      </p:pic>
    </p:spTree>
    <p:extLst>
      <p:ext uri="{BB962C8B-B14F-4D97-AF65-F5344CB8AC3E}">
        <p14:creationId xmlns:p14="http://schemas.microsoft.com/office/powerpoint/2010/main" val="14627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to Free &amp; Fair </a:t>
            </a:r>
            <a:r>
              <a:rPr lang="en-US" dirty="0" smtClean="0"/>
              <a:t>Elections</a:t>
            </a:r>
            <a:endParaRPr lang="en-US" dirty="0"/>
          </a:p>
        </p:txBody>
      </p:sp>
      <p:sp>
        <p:nvSpPr>
          <p:cNvPr id="3" name="Content Placeholder 2"/>
          <p:cNvSpPr>
            <a:spLocks noGrp="1"/>
          </p:cNvSpPr>
          <p:nvPr>
            <p:ph idx="1"/>
          </p:nvPr>
        </p:nvSpPr>
        <p:spPr/>
        <p:txBody>
          <a:bodyPr/>
          <a:lstStyle/>
          <a:p>
            <a:r>
              <a:rPr lang="en-US" dirty="0" smtClean="0"/>
              <a:t>IEC has declared that in consultation with political parties it is looking at amending electoral act. The IEC must further engage other relevant stakeholders/ Public because not all of us belong to political parties</a:t>
            </a:r>
            <a:endParaRPr lang="en-US" dirty="0"/>
          </a:p>
        </p:txBody>
      </p:sp>
      <p:pic>
        <p:nvPicPr>
          <p:cNvPr id="4" name="Picture 3"/>
          <p:cNvPicPr>
            <a:picLocks noChangeAspect="1"/>
          </p:cNvPicPr>
          <p:nvPr/>
        </p:nvPicPr>
        <p:blipFill>
          <a:blip r:embed="rId2"/>
          <a:stretch>
            <a:fillRect/>
          </a:stretch>
        </p:blipFill>
        <p:spPr>
          <a:xfrm>
            <a:off x="9933708" y="0"/>
            <a:ext cx="2258291" cy="2264865"/>
          </a:xfrm>
          <a:prstGeom prst="rect">
            <a:avLst/>
          </a:prstGeom>
        </p:spPr>
      </p:pic>
    </p:spTree>
    <p:extLst>
      <p:ext uri="{BB962C8B-B14F-4D97-AF65-F5344CB8AC3E}">
        <p14:creationId xmlns:p14="http://schemas.microsoft.com/office/powerpoint/2010/main" val="386056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Abatsha Force of Change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Abatsha Force of Change (AFC) movement is a non-profit and </a:t>
            </a:r>
            <a:r>
              <a:rPr lang="en-US" dirty="0" smtClean="0"/>
              <a:t>non-governmental</a:t>
            </a:r>
            <a:endParaRPr lang="en-US" dirty="0"/>
          </a:p>
          <a:p>
            <a:pPr marL="0" indent="0">
              <a:buNone/>
            </a:pPr>
            <a:r>
              <a:rPr lang="en-US" dirty="0"/>
              <a:t>organization born out the intergenerational pain of</a:t>
            </a:r>
          </a:p>
          <a:p>
            <a:pPr marL="0" indent="0">
              <a:buNone/>
            </a:pPr>
            <a:r>
              <a:rPr lang="en-US" dirty="0"/>
              <a:t>dehumanization </a:t>
            </a:r>
            <a:r>
              <a:rPr lang="en-US" dirty="0" smtClean="0"/>
              <a:t>of </a:t>
            </a:r>
            <a:r>
              <a:rPr lang="en-US" dirty="0"/>
              <a:t>Africans. It was established in order to confront</a:t>
            </a:r>
          </a:p>
          <a:p>
            <a:pPr marL="0" indent="0">
              <a:buNone/>
            </a:pPr>
            <a:r>
              <a:rPr lang="en-US" dirty="0"/>
              <a:t>and find creative black-African youth driven solutions for their challenges and</a:t>
            </a:r>
          </a:p>
          <a:p>
            <a:pPr marL="0" indent="0">
              <a:buNone/>
            </a:pPr>
            <a:r>
              <a:rPr lang="en-US" dirty="0"/>
              <a:t>lead the process of solving their problems. It was established in 2015.</a:t>
            </a:r>
          </a:p>
          <a:p>
            <a:pPr marL="0" indent="0">
              <a:buNone/>
            </a:pPr>
            <a:r>
              <a:rPr lang="en-US" dirty="0"/>
              <a:t>• AFC is a youth organization driven by social change under the banner say yes</a:t>
            </a:r>
          </a:p>
          <a:p>
            <a:pPr marL="0" indent="0">
              <a:buNone/>
            </a:pPr>
            <a:r>
              <a:rPr lang="en-US" dirty="0"/>
              <a:t>to a winning generation and a platform to ignite fearless voices for African</a:t>
            </a:r>
          </a:p>
          <a:p>
            <a:pPr marL="0" indent="0">
              <a:buNone/>
            </a:pPr>
            <a:r>
              <a:rPr lang="en-US" dirty="0"/>
              <a:t>Identity. Our vision is to build an independent effective movement of young</a:t>
            </a:r>
          </a:p>
          <a:p>
            <a:pPr marL="0" indent="0">
              <a:buNone/>
            </a:pPr>
            <a:r>
              <a:rPr lang="en-US" dirty="0"/>
              <a:t>people. AFC aims to </a:t>
            </a:r>
            <a:r>
              <a:rPr lang="en-US" dirty="0" smtClean="0"/>
              <a:t>mobilize, </a:t>
            </a:r>
            <a:r>
              <a:rPr lang="en-US" dirty="0"/>
              <a:t>empower and conscientise the youth of South</a:t>
            </a:r>
          </a:p>
          <a:p>
            <a:pPr marL="0" indent="0">
              <a:buNone/>
            </a:pPr>
            <a:r>
              <a:rPr lang="en-US" dirty="0"/>
              <a:t>Africa at large. Through our programs </a:t>
            </a:r>
            <a:r>
              <a:rPr lang="en-US" dirty="0" smtClean="0"/>
              <a:t>we </a:t>
            </a:r>
            <a:r>
              <a:rPr lang="en-US" dirty="0"/>
              <a:t>cultivate vibrant</a:t>
            </a:r>
          </a:p>
          <a:p>
            <a:pPr marL="0" indent="0">
              <a:buNone/>
            </a:pPr>
            <a:r>
              <a:rPr lang="en-US" dirty="0"/>
              <a:t>communities that support, </a:t>
            </a:r>
            <a:r>
              <a:rPr lang="en-US" dirty="0" smtClean="0"/>
              <a:t>guide </a:t>
            </a:r>
            <a:r>
              <a:rPr lang="en-US" dirty="0"/>
              <a:t>and </a:t>
            </a:r>
            <a:r>
              <a:rPr lang="en-US" dirty="0" smtClean="0"/>
              <a:t>strengthen </a:t>
            </a:r>
            <a:r>
              <a:rPr lang="en-US" dirty="0"/>
              <a:t>participation in developing</a:t>
            </a:r>
          </a:p>
          <a:p>
            <a:pPr marL="0" indent="0">
              <a:buNone/>
            </a:pPr>
            <a:r>
              <a:rPr lang="en-US" dirty="0"/>
              <a:t>a disciplined, dedicated and determined youth for a brighter future.</a:t>
            </a:r>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99600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Text Placeholder 2"/>
          <p:cNvSpPr>
            <a:spLocks noGrp="1"/>
          </p:cNvSpPr>
          <p:nvPr>
            <p:ph type="body" idx="1"/>
          </p:nvPr>
        </p:nvSpPr>
        <p:spPr>
          <a:xfrm>
            <a:off x="541626" y="2187705"/>
            <a:ext cx="2940050" cy="576262"/>
          </a:xfrm>
        </p:spPr>
        <p:txBody>
          <a:bodyPr/>
          <a:lstStyle/>
          <a:p>
            <a:r>
              <a:rPr lang="en-US" dirty="0" smtClean="0"/>
              <a:t>POLITICIANS</a:t>
            </a:r>
            <a:endParaRPr lang="en-US" dirty="0"/>
          </a:p>
        </p:txBody>
      </p:sp>
      <p:sp>
        <p:nvSpPr>
          <p:cNvPr id="5" name="Text Placeholder 4"/>
          <p:cNvSpPr>
            <a:spLocks noGrp="1"/>
          </p:cNvSpPr>
          <p:nvPr>
            <p:ph type="body" sz="half" idx="18"/>
          </p:nvPr>
        </p:nvSpPr>
        <p:spPr>
          <a:xfrm>
            <a:off x="541626" y="3283527"/>
            <a:ext cx="2940050" cy="2729346"/>
          </a:xfrm>
        </p:spPr>
        <p:txBody>
          <a:bodyPr>
            <a:normAutofit lnSpcReduction="10000"/>
          </a:bodyPr>
          <a:lstStyle/>
          <a:p>
            <a:pPr marL="285750" indent="-285750">
              <a:buFont typeface="Arial" panose="020B0604020202020204" pitchFamily="34" charset="0"/>
              <a:buChar char="•"/>
            </a:pPr>
            <a:r>
              <a:rPr lang="en-US" dirty="0" smtClean="0"/>
              <a:t>IS IT CORRECT FOR POLITICIANS TO WANT TO POSTPONE ELECTIONS WITHOUT ASKING THOSE WHO VOTED FOR THEM WHEN KNOWING WELL THEIR TERM IS OVER.</a:t>
            </a:r>
          </a:p>
          <a:p>
            <a:pPr marL="285750" indent="-285750">
              <a:buFont typeface="Arial" panose="020B0604020202020204" pitchFamily="34" charset="0"/>
              <a:buChar char="•"/>
            </a:pPr>
            <a:r>
              <a:rPr lang="en-US" dirty="0" smtClean="0"/>
              <a:t>Are Politicians honest when they say postponement is for health and safety measures yet they hold rallies with lot of people</a:t>
            </a:r>
            <a:endParaRPr lang="en-US" dirty="0"/>
          </a:p>
        </p:txBody>
      </p:sp>
      <p:sp>
        <p:nvSpPr>
          <p:cNvPr id="6" name="Text Placeholder 5"/>
          <p:cNvSpPr>
            <a:spLocks noGrp="1"/>
          </p:cNvSpPr>
          <p:nvPr>
            <p:ph type="body" sz="quarter" idx="3"/>
          </p:nvPr>
        </p:nvSpPr>
        <p:spPr>
          <a:xfrm>
            <a:off x="3891903" y="2187705"/>
            <a:ext cx="2930525" cy="576262"/>
          </a:xfrm>
        </p:spPr>
        <p:txBody>
          <a:bodyPr/>
          <a:lstStyle/>
          <a:p>
            <a:r>
              <a:rPr lang="en-US" dirty="0" smtClean="0"/>
              <a:t>4</a:t>
            </a:r>
            <a:r>
              <a:rPr lang="en-US" baseline="30000" dirty="0" smtClean="0"/>
              <a:t>TH</a:t>
            </a:r>
            <a:r>
              <a:rPr lang="en-US" dirty="0" smtClean="0"/>
              <a:t> IR</a:t>
            </a:r>
            <a:endParaRPr lang="en-US" dirty="0"/>
          </a:p>
        </p:txBody>
      </p:sp>
      <p:sp>
        <p:nvSpPr>
          <p:cNvPr id="8" name="Text Placeholder 7"/>
          <p:cNvSpPr>
            <a:spLocks noGrp="1"/>
          </p:cNvSpPr>
          <p:nvPr>
            <p:ph type="body" sz="half" idx="19"/>
          </p:nvPr>
        </p:nvSpPr>
        <p:spPr>
          <a:xfrm>
            <a:off x="3835922" y="3261643"/>
            <a:ext cx="2934406" cy="2598830"/>
          </a:xfrm>
        </p:spPr>
        <p:txBody>
          <a:bodyPr>
            <a:normAutofit/>
          </a:bodyPr>
          <a:lstStyle/>
          <a:p>
            <a:pPr marL="171450" indent="-171450">
              <a:buClr>
                <a:srgbClr val="1E5155">
                  <a:lumMod val="40000"/>
                  <a:lumOff val="60000"/>
                </a:srgbClr>
              </a:buClr>
              <a:buFont typeface="Arial" panose="020B0604020202020204" pitchFamily="34" charset="0"/>
              <a:buChar char="•"/>
            </a:pPr>
            <a:r>
              <a:rPr lang="en-US" dirty="0"/>
              <a:t>Given that the whole world is moving fast in Technology and we are heading to 4</a:t>
            </a:r>
            <a:r>
              <a:rPr lang="en-US" baseline="30000" dirty="0"/>
              <a:t>th</a:t>
            </a:r>
            <a:r>
              <a:rPr lang="en-US" dirty="0"/>
              <a:t> industrial revolution, are we not suppose to also get to electronic </a:t>
            </a:r>
            <a:r>
              <a:rPr lang="en-US" dirty="0" smtClean="0"/>
              <a:t>voting</a:t>
            </a:r>
          </a:p>
          <a:p>
            <a:pPr marL="171450" indent="-171450">
              <a:buClr>
                <a:srgbClr val="1E5155">
                  <a:lumMod val="40000"/>
                  <a:lumOff val="60000"/>
                </a:srgbClr>
              </a:buClr>
              <a:buFont typeface="Arial" panose="020B0604020202020204" pitchFamily="34" charset="0"/>
              <a:buChar char="•"/>
            </a:pPr>
            <a:r>
              <a:rPr lang="en-US" dirty="0"/>
              <a:t>Is it true that IEC is ready for </a:t>
            </a:r>
            <a:r>
              <a:rPr lang="en-US" dirty="0" smtClean="0"/>
              <a:t>Electronic </a:t>
            </a:r>
            <a:r>
              <a:rPr lang="en-US" dirty="0"/>
              <a:t>voting, and if yes </a:t>
            </a:r>
            <a:r>
              <a:rPr lang="en-US" dirty="0" smtClean="0"/>
              <a:t>what </a:t>
            </a:r>
            <a:r>
              <a:rPr lang="en-US" dirty="0"/>
              <a:t>could be the stumbling block to implementation</a:t>
            </a:r>
          </a:p>
          <a:p>
            <a:pPr marL="171450" indent="-171450">
              <a:buClr>
                <a:srgbClr val="1E5155">
                  <a:lumMod val="40000"/>
                  <a:lumOff val="60000"/>
                </a:srgbClr>
              </a:buClr>
              <a:buFont typeface="Arial" panose="020B0604020202020204" pitchFamily="34" charset="0"/>
              <a:buChar char="•"/>
            </a:pPr>
            <a:endParaRPr lang="en-US" dirty="0"/>
          </a:p>
          <a:p>
            <a:pPr marL="171450" lvl="0" indent="-171450">
              <a:buClr>
                <a:srgbClr val="1E5155">
                  <a:lumMod val="40000"/>
                  <a:lumOff val="60000"/>
                </a:srgbClr>
              </a:buClr>
              <a:buFont typeface="Arial" panose="020B0604020202020204" pitchFamily="34" charset="0"/>
              <a:buChar char="•"/>
            </a:pPr>
            <a:endParaRPr lang="en-US" dirty="0"/>
          </a:p>
        </p:txBody>
      </p:sp>
      <p:sp>
        <p:nvSpPr>
          <p:cNvPr id="9" name="Text Placeholder 8"/>
          <p:cNvSpPr>
            <a:spLocks noGrp="1"/>
          </p:cNvSpPr>
          <p:nvPr>
            <p:ph type="body" sz="quarter" idx="13"/>
          </p:nvPr>
        </p:nvSpPr>
        <p:spPr>
          <a:xfrm>
            <a:off x="7346373" y="2187705"/>
            <a:ext cx="2932113" cy="576262"/>
          </a:xfrm>
        </p:spPr>
        <p:txBody>
          <a:bodyPr/>
          <a:lstStyle/>
          <a:p>
            <a:r>
              <a:rPr lang="en-US" dirty="0" smtClean="0"/>
              <a:t>CORRUPTION</a:t>
            </a:r>
            <a:endParaRPr lang="en-US" dirty="0"/>
          </a:p>
        </p:txBody>
      </p:sp>
      <p:sp>
        <p:nvSpPr>
          <p:cNvPr id="11" name="Text Placeholder 10"/>
          <p:cNvSpPr>
            <a:spLocks noGrp="1"/>
          </p:cNvSpPr>
          <p:nvPr>
            <p:ph type="body" sz="half" idx="20"/>
          </p:nvPr>
        </p:nvSpPr>
        <p:spPr>
          <a:xfrm>
            <a:off x="7342489" y="3283527"/>
            <a:ext cx="2935997" cy="2729346"/>
          </a:xfrm>
        </p:spPr>
        <p:txBody>
          <a:bodyPr>
            <a:normAutofit/>
          </a:bodyPr>
          <a:lstStyle/>
          <a:p>
            <a:pPr marL="285750" indent="-285750">
              <a:buFont typeface="Arial" panose="020B0604020202020204" pitchFamily="34" charset="0"/>
              <a:buChar char="•"/>
            </a:pPr>
            <a:r>
              <a:rPr lang="en-US" dirty="0" smtClean="0"/>
              <a:t>Where did the money go </a:t>
            </a:r>
            <a:r>
              <a:rPr lang="en-US" dirty="0" err="1" smtClean="0"/>
              <a:t>i.e</a:t>
            </a:r>
            <a:endParaRPr lang="en-US" dirty="0" smtClean="0"/>
          </a:p>
          <a:p>
            <a:r>
              <a:rPr lang="en-US" dirty="0" smtClean="0"/>
              <a:t>- Covid Relief Fund</a:t>
            </a:r>
          </a:p>
          <a:p>
            <a:r>
              <a:rPr lang="en-US" dirty="0"/>
              <a:t>-</a:t>
            </a:r>
            <a:r>
              <a:rPr lang="en-US" dirty="0" smtClean="0"/>
              <a:t> Covid Solidarity Fund</a:t>
            </a:r>
          </a:p>
          <a:p>
            <a:r>
              <a:rPr lang="en-US" dirty="0" smtClean="0"/>
              <a:t>- Food Parcels</a:t>
            </a:r>
          </a:p>
          <a:p>
            <a:r>
              <a:rPr lang="en-US" dirty="0" smtClean="0"/>
              <a:t>- Vaccines:</a:t>
            </a:r>
          </a:p>
          <a:p>
            <a:pPr marL="285750" indent="-285750">
              <a:buFont typeface="Arial" panose="020B0604020202020204" pitchFamily="34" charset="0"/>
              <a:buChar char="•"/>
            </a:pPr>
            <a:r>
              <a:rPr lang="en-US" dirty="0" smtClean="0"/>
              <a:t>Does postponement of elections not condone the above mentioned?</a:t>
            </a:r>
          </a:p>
          <a:p>
            <a:pPr marL="285750" indent="-285750">
              <a:buFont typeface="Arial" panose="020B0604020202020204" pitchFamily="34" charset="0"/>
              <a:buChar char="•"/>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9682207" y="0"/>
            <a:ext cx="2509793" cy="2517099"/>
          </a:xfrm>
          <a:prstGeom prst="rect">
            <a:avLst/>
          </a:prstGeom>
        </p:spPr>
      </p:pic>
    </p:spTree>
    <p:extLst>
      <p:ext uri="{BB962C8B-B14F-4D97-AF65-F5344CB8AC3E}">
        <p14:creationId xmlns:p14="http://schemas.microsoft.com/office/powerpoint/2010/main" val="117832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We maintain that 2021 local elections in the mist of the pandemic will not only enshrine the values of our constitution but most importantly will be the Most Free and Fair elections if all Strict health protocols are adhered to by IEC, Candidates and the Public. </a:t>
            </a:r>
          </a:p>
          <a:p>
            <a:pPr marL="0" indent="0">
              <a:buNone/>
            </a:pPr>
            <a:endParaRPr lang="en-US" sz="2000" dirty="0"/>
          </a:p>
          <a:p>
            <a:pPr marL="0" indent="0">
              <a:buNone/>
            </a:pPr>
            <a:r>
              <a:rPr lang="en-US" sz="2000" b="1" dirty="0" smtClean="0">
                <a:solidFill>
                  <a:schemeClr val="bg1"/>
                </a:solidFill>
              </a:rPr>
              <a:t>By Abatsha Force of Change: Fearless Voices For African Identity</a:t>
            </a:r>
            <a:endParaRPr lang="en-US" sz="2000" b="1" dirty="0">
              <a:solidFill>
                <a:schemeClr val="bg1"/>
              </a:solidFill>
            </a:endParaRPr>
          </a:p>
        </p:txBody>
      </p:sp>
      <p:pic>
        <p:nvPicPr>
          <p:cNvPr id="5" name="Content Placeholder 4"/>
          <p:cNvPicPr>
            <a:picLocks noGrp="1" noChangeAspect="1"/>
          </p:cNvPicPr>
          <p:nvPr>
            <p:ph sz="half" idx="2"/>
          </p:nvPr>
        </p:nvPicPr>
        <p:blipFill>
          <a:blip r:embed="rId2"/>
          <a:stretch>
            <a:fillRect/>
          </a:stretch>
        </p:blipFill>
        <p:spPr>
          <a:xfrm>
            <a:off x="5758742" y="2055813"/>
            <a:ext cx="4187654" cy="4200525"/>
          </a:xfrm>
          <a:prstGeom prst="rect">
            <a:avLst/>
          </a:prstGeom>
        </p:spPr>
      </p:pic>
    </p:spTree>
    <p:extLst>
      <p:ext uri="{BB962C8B-B14F-4D97-AF65-F5344CB8AC3E}">
        <p14:creationId xmlns:p14="http://schemas.microsoft.com/office/powerpoint/2010/main" val="99746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a:t>
            </a:r>
            <a:endParaRPr lang="en-US" dirty="0"/>
          </a:p>
        </p:txBody>
      </p:sp>
      <p:sp>
        <p:nvSpPr>
          <p:cNvPr id="3" name="Content Placeholder 2"/>
          <p:cNvSpPr>
            <a:spLocks noGrp="1"/>
          </p:cNvSpPr>
          <p:nvPr>
            <p:ph idx="1"/>
          </p:nvPr>
        </p:nvSpPr>
        <p:spPr/>
        <p:txBody>
          <a:bodyPr/>
          <a:lstStyle/>
          <a:p>
            <a:r>
              <a:rPr lang="en-US" dirty="0" smtClean="0"/>
              <a:t>In light of the fact that we are a constitutional democratic country it is important that we thoroughly evaluate what the constitution entails.</a:t>
            </a:r>
          </a:p>
          <a:p>
            <a:r>
              <a:rPr lang="en-US" dirty="0" smtClean="0"/>
              <a:t>The constitution regulates elections to be every five years with 90 days  from the expiry of the term. The word term simply means those voted to power have five years to lead those who voted for them. It will therefore be pure dictatorship to impose leaders upon those who vote  </a:t>
            </a:r>
          </a:p>
          <a:p>
            <a:r>
              <a:rPr lang="en-US" dirty="0" smtClean="0"/>
              <a:t>The constitution also demands that elections should be Free and Fair. We will argue and prove that in actual fact this tight condition that we are in may actually offer us the most free and fair elections.</a:t>
            </a: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10462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 attempting to interpret the constitution and request for postponement may have two suggestions: </a:t>
            </a:r>
          </a:p>
          <a:p>
            <a:r>
              <a:rPr lang="en-US" dirty="0" smtClean="0"/>
              <a:t>First that the matter goes to court which may have three possible judgement: Yes postpone, no don’t postpone or just follow the commission’s recommendations because it did a thorough consultation from the public already</a:t>
            </a:r>
          </a:p>
          <a:p>
            <a:pPr marL="285750" lvl="0" indent="-285750">
              <a:buClr>
                <a:srgbClr val="1E5155">
                  <a:lumMod val="40000"/>
                  <a:lumOff val="60000"/>
                </a:srgbClr>
              </a:buClr>
              <a:buFont typeface="Arial" panose="020B0604020202020204" pitchFamily="34" charset="0"/>
              <a:buChar char="•"/>
            </a:pPr>
            <a:r>
              <a:rPr lang="en-US" dirty="0" smtClean="0"/>
              <a:t>Secondly the matter may require constitutional amendment </a:t>
            </a:r>
            <a:r>
              <a:rPr lang="en-US" sz="1700" dirty="0">
                <a:solidFill>
                  <a:prstClr val="white"/>
                </a:solidFill>
              </a:rPr>
              <a:t>which again will be an exercise that requires public consultation and this </a:t>
            </a:r>
            <a:r>
              <a:rPr lang="en-US" sz="1700" dirty="0" smtClean="0">
                <a:solidFill>
                  <a:prstClr val="white"/>
                </a:solidFill>
              </a:rPr>
              <a:t>means </a:t>
            </a:r>
            <a:r>
              <a:rPr lang="en-US" sz="1700" dirty="0">
                <a:solidFill>
                  <a:prstClr val="white"/>
                </a:solidFill>
              </a:rPr>
              <a:t>that we are further delaying democracy and election </a:t>
            </a:r>
            <a:r>
              <a:rPr lang="en-US" sz="1700" dirty="0" smtClean="0">
                <a:solidFill>
                  <a:prstClr val="white"/>
                </a:solidFill>
              </a:rPr>
              <a:t>processes</a:t>
            </a:r>
            <a:endParaRPr lang="en-US" sz="1700" dirty="0">
              <a:solidFill>
                <a:prstClr val="white"/>
              </a:solidFill>
            </a:endParaRPr>
          </a:p>
          <a:p>
            <a:endParaRPr lang="en-US" dirty="0"/>
          </a:p>
        </p:txBody>
      </p:sp>
      <p:pic>
        <p:nvPicPr>
          <p:cNvPr id="4" name="Picture 3"/>
          <p:cNvPicPr>
            <a:picLocks noChangeAspect="1"/>
          </p:cNvPicPr>
          <p:nvPr/>
        </p:nvPicPr>
        <p:blipFill>
          <a:blip r:embed="rId2"/>
          <a:stretch>
            <a:fillRect/>
          </a:stretch>
        </p:blipFill>
        <p:spPr>
          <a:xfrm>
            <a:off x="10049853" y="0"/>
            <a:ext cx="2176461" cy="2188654"/>
          </a:xfrm>
          <a:prstGeom prst="rect">
            <a:avLst/>
          </a:prstGeom>
        </p:spPr>
      </p:pic>
    </p:spTree>
    <p:extLst>
      <p:ext uri="{BB962C8B-B14F-4D97-AF65-F5344CB8AC3E}">
        <p14:creationId xmlns:p14="http://schemas.microsoft.com/office/powerpoint/2010/main" val="132640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POSTPONEMENT OF ELECTIONS BEFORE VS LEGAL</a:t>
            </a:r>
            <a:endParaRPr lang="en-US" dirty="0"/>
          </a:p>
        </p:txBody>
      </p:sp>
      <p:sp>
        <p:nvSpPr>
          <p:cNvPr id="3" name="Content Placeholder 2"/>
          <p:cNvSpPr>
            <a:spLocks noGrp="1"/>
          </p:cNvSpPr>
          <p:nvPr>
            <p:ph idx="1"/>
          </p:nvPr>
        </p:nvSpPr>
        <p:spPr/>
        <p:txBody>
          <a:bodyPr/>
          <a:lstStyle/>
          <a:p>
            <a:r>
              <a:rPr lang="en-US" dirty="0" smtClean="0"/>
              <a:t>The fact that elections have been postponed before questions the conditions and process followed</a:t>
            </a:r>
          </a:p>
          <a:p>
            <a:r>
              <a:rPr lang="en-US" dirty="0" smtClean="0"/>
              <a:t>It should first be clear that by-local elections Vs Local Government elections happen under different circumstances.</a:t>
            </a:r>
          </a:p>
          <a:p>
            <a:r>
              <a:rPr lang="en-US" dirty="0" smtClean="0"/>
              <a:t>Local Government Election is an exercise that IEC must always be ready for with clear timetable and prepare for it on time</a:t>
            </a:r>
          </a:p>
          <a:p>
            <a:r>
              <a:rPr lang="en-US" dirty="0" smtClean="0"/>
              <a:t>By-Elections is an unforeseen circumstance that may even happen  within two years of the term thus it  does not even affect the regulation of the constitution. </a:t>
            </a: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243393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PARTICIPATION DURING COVID USING 2020/2021 ELECTION : </a:t>
            </a:r>
            <a:endParaRPr lang="en-US" dirty="0"/>
          </a:p>
        </p:txBody>
      </p:sp>
      <p:sp>
        <p:nvSpPr>
          <p:cNvPr id="3" name="Content Placeholder 2"/>
          <p:cNvSpPr>
            <a:spLocks noGrp="1"/>
          </p:cNvSpPr>
          <p:nvPr>
            <p:ph idx="1"/>
          </p:nvPr>
        </p:nvSpPr>
        <p:spPr>
          <a:xfrm>
            <a:off x="1103312" y="2369127"/>
            <a:ext cx="8946541" cy="3879272"/>
          </a:xfrm>
        </p:spPr>
        <p:txBody>
          <a:bodyPr/>
          <a:lstStyle/>
          <a:p>
            <a:r>
              <a:rPr lang="en-ZA" dirty="0" smtClean="0"/>
              <a:t>It is a known fact that Covid affects voter turn out. But when we look at the voter turn out in some by-elections the difference was not far fetched.</a:t>
            </a:r>
          </a:p>
          <a:p>
            <a:r>
              <a:rPr lang="en-ZA" dirty="0" smtClean="0"/>
              <a:t>IEC also provided strict health protocols that appear to have been followed since there were no new outbreaks. </a:t>
            </a:r>
          </a:p>
          <a:p>
            <a:pPr marL="0" indent="0">
              <a:buNone/>
            </a:pPr>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362976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components of the cost of voting:</a:t>
            </a:r>
            <a:endParaRPr lang="en-US" dirty="0"/>
          </a:p>
        </p:txBody>
      </p:sp>
      <p:sp>
        <p:nvSpPr>
          <p:cNvPr id="3" name="Text Placeholder 2"/>
          <p:cNvSpPr>
            <a:spLocks noGrp="1"/>
          </p:cNvSpPr>
          <p:nvPr>
            <p:ph type="body" idx="1"/>
          </p:nvPr>
        </p:nvSpPr>
        <p:spPr>
          <a:xfrm>
            <a:off x="1103313" y="1905000"/>
            <a:ext cx="4396338" cy="576261"/>
          </a:xfrm>
        </p:spPr>
        <p:txBody>
          <a:bodyPr/>
          <a:lstStyle/>
          <a:p>
            <a:r>
              <a:rPr lang="en-US" sz="2000" dirty="0" smtClean="0"/>
              <a:t>COST TO PREPARE VOTING DECISION</a:t>
            </a:r>
            <a:endParaRPr lang="en-US" sz="2000" dirty="0"/>
          </a:p>
        </p:txBody>
      </p:sp>
      <p:sp>
        <p:nvSpPr>
          <p:cNvPr id="4" name="Content Placeholder 3"/>
          <p:cNvSpPr>
            <a:spLocks noGrp="1"/>
          </p:cNvSpPr>
          <p:nvPr>
            <p:ph sz="half" idx="2"/>
          </p:nvPr>
        </p:nvSpPr>
        <p:spPr/>
        <p:txBody>
          <a:bodyPr/>
          <a:lstStyle/>
          <a:p>
            <a:r>
              <a:rPr lang="en-ZA" dirty="0"/>
              <a:t>F</a:t>
            </a:r>
            <a:r>
              <a:rPr lang="en-ZA" dirty="0" smtClean="0"/>
              <a:t>irstly</a:t>
            </a:r>
            <a:r>
              <a:rPr lang="en-ZA" dirty="0"/>
              <a:t>, it is the cost borne by people to prepare their voting decisions, such as the amount of time and resources used to collect information about the candidates, their programs, and the main election issues.</a:t>
            </a:r>
            <a:endParaRPr lang="en-US" dirty="0"/>
          </a:p>
        </p:txBody>
      </p:sp>
      <p:sp>
        <p:nvSpPr>
          <p:cNvPr id="5" name="Text Placeholder 4"/>
          <p:cNvSpPr>
            <a:spLocks noGrp="1"/>
          </p:cNvSpPr>
          <p:nvPr>
            <p:ph type="body" sz="quarter" idx="3"/>
          </p:nvPr>
        </p:nvSpPr>
        <p:spPr/>
        <p:txBody>
          <a:bodyPr/>
          <a:lstStyle/>
          <a:p>
            <a:r>
              <a:rPr lang="en-US" sz="2000" dirty="0" smtClean="0"/>
              <a:t>COST WITH ACTION OF VOTING</a:t>
            </a:r>
            <a:endParaRPr lang="en-US" sz="2000" dirty="0"/>
          </a:p>
        </p:txBody>
      </p:sp>
      <p:sp>
        <p:nvSpPr>
          <p:cNvPr id="6" name="Content Placeholder 5"/>
          <p:cNvSpPr>
            <a:spLocks noGrp="1"/>
          </p:cNvSpPr>
          <p:nvPr>
            <p:ph sz="quarter" idx="4"/>
          </p:nvPr>
        </p:nvSpPr>
        <p:spPr/>
        <p:txBody>
          <a:bodyPr/>
          <a:lstStyle/>
          <a:p>
            <a:r>
              <a:rPr lang="en-US" dirty="0" smtClean="0"/>
              <a:t>TIME: time is costs to go to VD and time spent in a queue to vote</a:t>
            </a:r>
          </a:p>
          <a:p>
            <a:r>
              <a:rPr lang="en-US" dirty="0" smtClean="0"/>
              <a:t>Transport costs which normally affects the elders</a:t>
            </a:r>
          </a:p>
          <a:p>
            <a:pPr lvl="0"/>
            <a:r>
              <a:rPr lang="en-ZA" dirty="0"/>
              <a:t>Day of the week </a:t>
            </a:r>
            <a:endParaRPr lang="en-US" dirty="0"/>
          </a:p>
          <a:p>
            <a:r>
              <a:rPr lang="en-ZA" dirty="0"/>
              <a:t>Voting technology and voting processes</a:t>
            </a:r>
            <a:endParaRPr lang="en-US" dirty="0"/>
          </a:p>
        </p:txBody>
      </p:sp>
      <p:pic>
        <p:nvPicPr>
          <p:cNvPr id="7" name="Picture 6"/>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75017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the two </a:t>
            </a:r>
            <a:r>
              <a:rPr lang="en-US" dirty="0"/>
              <a:t>components of the cost of voting</a:t>
            </a:r>
            <a:r>
              <a:rPr lang="en-US" dirty="0" smtClean="0"/>
              <a:t>:</a:t>
            </a:r>
            <a:endParaRPr lang="en-US" dirty="0"/>
          </a:p>
        </p:txBody>
      </p:sp>
      <p:sp>
        <p:nvSpPr>
          <p:cNvPr id="3" name="Text Placeholder 2"/>
          <p:cNvSpPr>
            <a:spLocks noGrp="1"/>
          </p:cNvSpPr>
          <p:nvPr>
            <p:ph type="body" idx="1"/>
          </p:nvPr>
        </p:nvSpPr>
        <p:spPr/>
        <p:txBody>
          <a:bodyPr/>
          <a:lstStyle/>
          <a:p>
            <a:r>
              <a:rPr lang="en-US" sz="2200" dirty="0" smtClean="0"/>
              <a:t>Cost to prepare voting decision</a:t>
            </a:r>
            <a:endParaRPr lang="en-US" sz="2200" dirty="0"/>
          </a:p>
        </p:txBody>
      </p:sp>
      <p:sp>
        <p:nvSpPr>
          <p:cNvPr id="4" name="Content Placeholder 3"/>
          <p:cNvSpPr>
            <a:spLocks noGrp="1"/>
          </p:cNvSpPr>
          <p:nvPr>
            <p:ph sz="half" idx="2"/>
          </p:nvPr>
        </p:nvSpPr>
        <p:spPr/>
        <p:txBody>
          <a:bodyPr>
            <a:normAutofit fontScale="92500"/>
          </a:bodyPr>
          <a:lstStyle/>
          <a:p>
            <a:r>
              <a:rPr lang="en-US" dirty="0" smtClean="0"/>
              <a:t>The public broadcaster in association with the government must create a channel similar to Idols and parliament channel that will strictly focus on elections and give a platform to all candidates.</a:t>
            </a:r>
          </a:p>
          <a:p>
            <a:r>
              <a:rPr lang="en-US" dirty="0" smtClean="0"/>
              <a:t>This can also be done in collaboration with local radio stations and local TV shows. </a:t>
            </a:r>
          </a:p>
          <a:p>
            <a:r>
              <a:rPr lang="en-US" dirty="0" smtClean="0"/>
              <a:t>Public facilities such as community Centre's and libraries  must be available to all candidates to serve as their information desk  for voters</a:t>
            </a:r>
            <a:endParaRPr lang="en-US" dirty="0"/>
          </a:p>
        </p:txBody>
      </p:sp>
      <p:sp>
        <p:nvSpPr>
          <p:cNvPr id="5" name="Text Placeholder 4"/>
          <p:cNvSpPr>
            <a:spLocks noGrp="1"/>
          </p:cNvSpPr>
          <p:nvPr>
            <p:ph type="body" sz="quarter" idx="3"/>
          </p:nvPr>
        </p:nvSpPr>
        <p:spPr/>
        <p:txBody>
          <a:bodyPr/>
          <a:lstStyle/>
          <a:p>
            <a:r>
              <a:rPr lang="en-US" dirty="0" smtClean="0"/>
              <a:t>Cost with action of voting</a:t>
            </a:r>
            <a:endParaRPr lang="en-US" dirty="0"/>
          </a:p>
        </p:txBody>
      </p:sp>
      <p:sp>
        <p:nvSpPr>
          <p:cNvPr id="6" name="Content Placeholder 5"/>
          <p:cNvSpPr>
            <a:spLocks noGrp="1"/>
          </p:cNvSpPr>
          <p:nvPr>
            <p:ph sz="quarter" idx="4"/>
          </p:nvPr>
        </p:nvSpPr>
        <p:spPr/>
        <p:txBody>
          <a:bodyPr>
            <a:normAutofit fontScale="77500" lnSpcReduction="20000"/>
          </a:bodyPr>
          <a:lstStyle/>
          <a:p>
            <a:r>
              <a:rPr lang="en-US" dirty="0"/>
              <a:t>TIME: </a:t>
            </a:r>
            <a:r>
              <a:rPr lang="en-US" dirty="0" smtClean="0"/>
              <a:t>It’s the responsibility of the IEC to ensure that proximity is key for all voters. IEC has proven to have done this by increasing VD’s by over 200.</a:t>
            </a:r>
            <a:endParaRPr lang="en-US" dirty="0"/>
          </a:p>
          <a:p>
            <a:r>
              <a:rPr lang="en-US" dirty="0"/>
              <a:t>Transport </a:t>
            </a:r>
            <a:r>
              <a:rPr lang="en-US" dirty="0" smtClean="0"/>
              <a:t>costs: we encourage the elders and those with disabilities and chronic diseases to register for special voting to reduce not just transport costs but also decrease contraction probability  of Covid 19</a:t>
            </a:r>
            <a:endParaRPr lang="en-US" dirty="0"/>
          </a:p>
          <a:p>
            <a:pPr lvl="0"/>
            <a:r>
              <a:rPr lang="en-ZA" dirty="0"/>
              <a:t>Day of the </a:t>
            </a:r>
            <a:r>
              <a:rPr lang="en-ZA" dirty="0" smtClean="0"/>
              <a:t>week:  27 October Wednesday is perfect day especially for young it’s a day they recoup no excuses of hangover, even companies can attest to this.</a:t>
            </a:r>
            <a:endParaRPr lang="en-US" dirty="0"/>
          </a:p>
          <a:p>
            <a:r>
              <a:rPr lang="en-ZA" dirty="0" smtClean="0"/>
              <a:t>The IEC had already declared their readiness in terms of Voting </a:t>
            </a:r>
            <a:r>
              <a:rPr lang="en-ZA" dirty="0"/>
              <a:t>technology and voting </a:t>
            </a:r>
            <a:r>
              <a:rPr lang="en-ZA" dirty="0" smtClean="0"/>
              <a:t>processes</a:t>
            </a:r>
            <a:endParaRPr lang="en-US" dirty="0"/>
          </a:p>
          <a:p>
            <a:endParaRPr lang="en-US" dirty="0"/>
          </a:p>
        </p:txBody>
      </p:sp>
      <p:pic>
        <p:nvPicPr>
          <p:cNvPr id="7" name="Picture 6"/>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357027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from other countries </a:t>
            </a:r>
            <a:endParaRPr lang="en-US" dirty="0"/>
          </a:p>
        </p:txBody>
      </p:sp>
      <p:sp>
        <p:nvSpPr>
          <p:cNvPr id="3" name="Content Placeholder 2"/>
          <p:cNvSpPr>
            <a:spLocks noGrp="1"/>
          </p:cNvSpPr>
          <p:nvPr>
            <p:ph idx="1"/>
          </p:nvPr>
        </p:nvSpPr>
        <p:spPr/>
        <p:txBody>
          <a:bodyPr/>
          <a:lstStyle/>
          <a:p>
            <a:r>
              <a:rPr lang="en-ZA" dirty="0"/>
              <a:t>At the start of the pandemic, many countries postponed elections. From June 2020, the trend shifted to holding elections. Thanks to information sharing and peer-to-peer exchanges, election authorities gained an understanding of the risks and prevention/mitigation </a:t>
            </a:r>
            <a:r>
              <a:rPr lang="en-ZA" dirty="0" smtClean="0"/>
              <a:t>measures. </a:t>
            </a:r>
            <a:r>
              <a:rPr lang="en-ZA" dirty="0"/>
              <a:t>To date, more than 100 countries and territories have held national or subnational elections that were either on schedule or initially postponed with health and safety measures. But what measures have been introduced so far? What measures have been adopted by countries that have held elections? Are the measures respected by stakeholders? Was voting safe?</a:t>
            </a:r>
            <a:endParaRPr lang="en-US" dirty="0"/>
          </a:p>
          <a:p>
            <a:endParaRPr lang="en-US" dirty="0"/>
          </a:p>
        </p:txBody>
      </p:sp>
      <p:pic>
        <p:nvPicPr>
          <p:cNvPr id="4" name="Picture 3"/>
          <p:cNvPicPr>
            <a:picLocks noChangeAspect="1"/>
          </p:cNvPicPr>
          <p:nvPr/>
        </p:nvPicPr>
        <p:blipFill>
          <a:blip r:embed="rId2"/>
          <a:stretch>
            <a:fillRect/>
          </a:stretch>
        </p:blipFill>
        <p:spPr>
          <a:xfrm>
            <a:off x="10015539" y="0"/>
            <a:ext cx="2176461" cy="2188654"/>
          </a:xfrm>
          <a:prstGeom prst="rect">
            <a:avLst/>
          </a:prstGeom>
        </p:spPr>
      </p:pic>
    </p:spTree>
    <p:extLst>
      <p:ext uri="{BB962C8B-B14F-4D97-AF65-F5344CB8AC3E}">
        <p14:creationId xmlns:p14="http://schemas.microsoft.com/office/powerpoint/2010/main" val="1159960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530</TotalTime>
  <Words>2255</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ABATSHA FORCE OF CHANGE: LOGO</vt:lpstr>
      <vt:lpstr>Who is Abatsha Force of Change</vt:lpstr>
      <vt:lpstr>LEGAL</vt:lpstr>
      <vt:lpstr>LEGAL </vt:lpstr>
      <vt:lpstr>POSTPONEMENT OF ELECTIONS BEFORE VS LEGAL</vt:lpstr>
      <vt:lpstr>ELECTION PARTICIPATION DURING COVID USING 2020/2021 ELECTION : </vt:lpstr>
      <vt:lpstr>Two components of the cost of voting:</vt:lpstr>
      <vt:lpstr>Recommendations to the two components of the cost of voting:</vt:lpstr>
      <vt:lpstr>Lesson from other countries </vt:lpstr>
      <vt:lpstr>Lesson from other countries </vt:lpstr>
      <vt:lpstr>Lesson from other countries</vt:lpstr>
      <vt:lpstr>Continuation * We can also not turn a blind eye to the fact that in some countries the voter turn out was very poor for many reasons with a highlight of fear of contracting the disease.  </vt:lpstr>
      <vt:lpstr>Recommendations to Free &amp; Fair Elections</vt:lpstr>
      <vt:lpstr>Recommendations to Free &amp; Fair Elections</vt:lpstr>
      <vt:lpstr>Recommendations to Free &amp; Fair Elections  </vt:lpstr>
      <vt:lpstr>Recommendations to Free &amp; Fair Elections </vt:lpstr>
      <vt:lpstr>Recommendations to Free &amp; Fair Elections</vt:lpstr>
      <vt:lpstr>Recommendations to Free &amp; Fair Elections </vt:lpstr>
      <vt:lpstr>Recommendations to Free &amp; Fair Elections</vt:lpstr>
      <vt:lpstr>FOOD FOR THOUGHT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ABATSHA FORCE OF CHANGE: LOGO</dc:title>
  <dc:creator>Windows User</dc:creator>
  <cp:lastModifiedBy>Kekana, Molebogeng</cp:lastModifiedBy>
  <cp:revision>44</cp:revision>
  <dcterms:created xsi:type="dcterms:W3CDTF">2021-06-28T07:00:48Z</dcterms:created>
  <dcterms:modified xsi:type="dcterms:W3CDTF">2021-06-29T15:33:52Z</dcterms:modified>
</cp:coreProperties>
</file>